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9"/>
  </p:notesMasterIdLst>
  <p:handoutMasterIdLst>
    <p:handoutMasterId r:id="rId30"/>
  </p:handoutMasterIdLst>
  <p:sldIdLst>
    <p:sldId id="375" r:id="rId2"/>
    <p:sldId id="376" r:id="rId3"/>
    <p:sldId id="377" r:id="rId4"/>
    <p:sldId id="382" r:id="rId5"/>
    <p:sldId id="378" r:id="rId6"/>
    <p:sldId id="381" r:id="rId7"/>
    <p:sldId id="380" r:id="rId8"/>
    <p:sldId id="383" r:id="rId9"/>
    <p:sldId id="395" r:id="rId10"/>
    <p:sldId id="396" r:id="rId11"/>
    <p:sldId id="384" r:id="rId12"/>
    <p:sldId id="366" r:id="rId13"/>
    <p:sldId id="374" r:id="rId14"/>
    <p:sldId id="367" r:id="rId15"/>
    <p:sldId id="371" r:id="rId16"/>
    <p:sldId id="373" r:id="rId17"/>
    <p:sldId id="370" r:id="rId18"/>
    <p:sldId id="364" r:id="rId19"/>
    <p:sldId id="388" r:id="rId20"/>
    <p:sldId id="389" r:id="rId21"/>
    <p:sldId id="387" r:id="rId22"/>
    <p:sldId id="390" r:id="rId23"/>
    <p:sldId id="393" r:id="rId24"/>
    <p:sldId id="394" r:id="rId25"/>
    <p:sldId id="397" r:id="rId26"/>
    <p:sldId id="372" r:id="rId27"/>
    <p:sldId id="36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26"/>
    <p:restoredTop sz="94694"/>
  </p:normalViewPr>
  <p:slideViewPr>
    <p:cSldViewPr snapToGrid="0">
      <p:cViewPr varScale="1">
        <p:scale>
          <a:sx n="126" d="100"/>
          <a:sy n="126" d="100"/>
        </p:scale>
        <p:origin x="21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34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51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94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21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80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85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4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42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97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60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00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5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92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71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99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24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90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37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019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98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54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32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8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06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0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41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0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Cyberteam survey results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Cyberteam survey results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Cyberteam survey results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16636" y="6356350"/>
            <a:ext cx="876884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Cyberteam survey results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Cyberteam survey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Cyberteam survey results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Cyberteam survey 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Cyberteam survey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Cyberteam survey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Cyberteam survey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5/19/21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7809" y="6356350"/>
            <a:ext cx="8457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9FE4665-CEB4-2F44-9E86-130FA087BD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Cyberteam survey results</a:t>
            </a:r>
          </a:p>
        </p:txBody>
      </p:sp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w.Monaghan@Colorado.ed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Mara.Sedlins@colostate.edu" TargetMode="External"/><Relationship Id="rId4" Type="http://schemas.openxmlformats.org/officeDocument/2006/relationships/hyperlink" Target="mailto:Brett.Milash@Utah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FAA6F-ADA7-9B4D-8748-531579B09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045"/>
          <a:stretch/>
        </p:blipFill>
        <p:spPr>
          <a:xfrm>
            <a:off x="0" y="0"/>
            <a:ext cx="4461642" cy="6136012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873987-46F3-1847-BBDA-A6597398701C}"/>
              </a:ext>
            </a:extLst>
          </p:cNvPr>
          <p:cNvSpPr/>
          <p:nvPr/>
        </p:nvSpPr>
        <p:spPr>
          <a:xfrm>
            <a:off x="4442184" y="0"/>
            <a:ext cx="7749816" cy="61092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A8A3D-57BD-6645-81DF-26FBF5FB079B}"/>
              </a:ext>
            </a:extLst>
          </p:cNvPr>
          <p:cNvSpPr txBox="1"/>
          <p:nvPr/>
        </p:nvSpPr>
        <p:spPr>
          <a:xfrm>
            <a:off x="4677879" y="139526"/>
            <a:ext cx="71184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Cyberinfrastructure knowledge, practices, and challenges among researchers in the Rocky Mountain Advanced Computing Consortium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B3A664-914F-3E4D-8566-B585B862F2A4}"/>
              </a:ext>
            </a:extLst>
          </p:cNvPr>
          <p:cNvSpPr txBox="1"/>
          <p:nvPr/>
        </p:nvSpPr>
        <p:spPr>
          <a:xfrm>
            <a:off x="5674949" y="1813891"/>
            <a:ext cx="512430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Andrew Monaghan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Research Computing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University of Colorado Boulder</a:t>
            </a:r>
          </a:p>
          <a:p>
            <a:pPr algn="ctr"/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Brett </a:t>
            </a:r>
            <a:r>
              <a:rPr lang="en-US" sz="2000" b="1" dirty="0" err="1">
                <a:solidFill>
                  <a:schemeClr val="bg1"/>
                </a:solidFill>
              </a:rPr>
              <a:t>Milash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Center for High Performance Computing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University of Utah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Mara </a:t>
            </a:r>
            <a:r>
              <a:rPr lang="en-US" sz="2000" b="1" dirty="0" err="1">
                <a:solidFill>
                  <a:schemeClr val="bg1"/>
                </a:solidFill>
              </a:rPr>
              <a:t>Sedlins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CSU Libraries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Colorado State University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469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en-US" dirty="0"/>
              <a:t>Survey Details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9F1AF9-A162-5649-A707-5818356B0FE2}"/>
              </a:ext>
            </a:extLst>
          </p:cNvPr>
          <p:cNvSpPr txBox="1"/>
          <p:nvPr/>
        </p:nvSpPr>
        <p:spPr>
          <a:xfrm>
            <a:off x="522515" y="1749471"/>
            <a:ext cx="11299372" cy="465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Platform: Electronically via </a:t>
            </a:r>
            <a:r>
              <a:rPr lang="en-US" i="1" dirty="0"/>
              <a:t>Qualtrics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Survey period: March-May 2020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Responses anonymous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Inclusion criteria: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Active high performance computing account at CU, CSU or U. Utah, or;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Persons subscribing to </a:t>
            </a:r>
            <a:r>
              <a:rPr lang="en-US" dirty="0" err="1"/>
              <a:t>cyberinfrastrucure</a:t>
            </a:r>
            <a:r>
              <a:rPr lang="en-US" dirty="0"/>
              <a:t>- or data-oriented list-serves at these three institutions, or;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Researchers at RMACC institutions (via list-serve)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IRB: Submitted to the Institutional Review Board at CU, CSU and U. Utah and deemed Exempt (Cat. 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Questions presented as combination of ”radio button”, ”check boxes” and open-ended (fill in)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Analysis of results conducted in </a:t>
            </a:r>
            <a:r>
              <a:rPr lang="en-US" i="1" dirty="0"/>
              <a:t>R</a:t>
            </a:r>
            <a:r>
              <a:rPr lang="en-US" dirty="0"/>
              <a:t> v3.6.3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CCCEDE-A9EE-804D-87EF-16D301019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258"/>
          <a:stretch/>
        </p:blipFill>
        <p:spPr>
          <a:xfrm>
            <a:off x="5890987" y="1301623"/>
            <a:ext cx="5930900" cy="18928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2694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15291" y="2286317"/>
            <a:ext cx="9091749" cy="1325563"/>
          </a:xfrm>
        </p:spPr>
        <p:txBody>
          <a:bodyPr/>
          <a:lstStyle/>
          <a:p>
            <a:pPr algn="ctr"/>
            <a:r>
              <a:rPr lang="en-US" dirty="0"/>
              <a:t>Survey Results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BC39F4-BD72-7B4B-97ED-A6231B9C7D86}"/>
              </a:ext>
            </a:extLst>
          </p:cNvPr>
          <p:cNvSpPr txBox="1"/>
          <p:nvPr/>
        </p:nvSpPr>
        <p:spPr>
          <a:xfrm>
            <a:off x="1104783" y="3611880"/>
            <a:ext cx="3935693" cy="2118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/>
              <a:t>Nomenclature:</a:t>
            </a:r>
          </a:p>
          <a:p>
            <a:pPr>
              <a:lnSpc>
                <a:spcPct val="150000"/>
              </a:lnSpc>
            </a:pPr>
            <a:r>
              <a:rPr lang="en-US" dirty="0"/>
              <a:t>UU = University of Utah</a:t>
            </a:r>
          </a:p>
          <a:p>
            <a:pPr>
              <a:lnSpc>
                <a:spcPct val="150000"/>
              </a:lnSpc>
            </a:pPr>
            <a:r>
              <a:rPr lang="en-US" dirty="0"/>
              <a:t>CU = University of Colorado Boulder</a:t>
            </a:r>
          </a:p>
          <a:p>
            <a:pPr>
              <a:lnSpc>
                <a:spcPct val="150000"/>
              </a:lnSpc>
            </a:pPr>
            <a:r>
              <a:rPr lang="en-US" dirty="0"/>
              <a:t>CSU = Colorado State University</a:t>
            </a:r>
          </a:p>
          <a:p>
            <a:pPr>
              <a:lnSpc>
                <a:spcPct val="150000"/>
              </a:lnSpc>
            </a:pPr>
            <a:r>
              <a:rPr lang="en-US" dirty="0"/>
              <a:t>RMACC = Other RMACC institutions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1E0C6-C6A4-3F47-8E5A-02DE9A53AF49}"/>
              </a:ext>
            </a:extLst>
          </p:cNvPr>
          <p:cNvSpPr txBox="1"/>
          <p:nvPr/>
        </p:nvSpPr>
        <p:spPr>
          <a:xfrm>
            <a:off x="7236547" y="3611880"/>
            <a:ext cx="3049233" cy="1710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/>
              <a:t>95% Uncertainty Margins:</a:t>
            </a:r>
          </a:p>
          <a:p>
            <a:pPr>
              <a:lnSpc>
                <a:spcPct val="150000"/>
              </a:lnSpc>
            </a:pPr>
            <a:r>
              <a:rPr lang="en-US" dirty="0"/>
              <a:t>±25% (</a:t>
            </a:r>
            <a:r>
              <a:rPr lang="en-US" i="1" dirty="0"/>
              <a:t>N</a:t>
            </a:r>
            <a:r>
              <a:rPr lang="en-US" dirty="0"/>
              <a:t>≅15 respondents)</a:t>
            </a:r>
          </a:p>
          <a:p>
            <a:pPr>
              <a:lnSpc>
                <a:spcPct val="150000"/>
              </a:lnSpc>
            </a:pPr>
            <a:r>
              <a:rPr lang="en-US" dirty="0"/>
              <a:t>±10% (</a:t>
            </a:r>
            <a:r>
              <a:rPr lang="en-US" i="1" dirty="0"/>
              <a:t>N</a:t>
            </a:r>
            <a:r>
              <a:rPr lang="en-US" dirty="0"/>
              <a:t>≅100 respondents)</a:t>
            </a:r>
          </a:p>
          <a:p>
            <a:pPr>
              <a:lnSpc>
                <a:spcPct val="150000"/>
              </a:lnSpc>
            </a:pPr>
            <a:r>
              <a:rPr lang="en-US" dirty="0"/>
              <a:t>±5% (</a:t>
            </a:r>
            <a:r>
              <a:rPr lang="en-US" i="1" dirty="0"/>
              <a:t>N</a:t>
            </a:r>
            <a:r>
              <a:rPr lang="en-US" dirty="0"/>
              <a:t>≅300 respondents) </a:t>
            </a:r>
          </a:p>
        </p:txBody>
      </p:sp>
    </p:spTree>
    <p:extLst>
      <p:ext uri="{BB962C8B-B14F-4D97-AF65-F5344CB8AC3E}">
        <p14:creationId xmlns:p14="http://schemas.microsoft.com/office/powerpoint/2010/main" val="186631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en-US"/>
              <a:t>Responses by institution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C6D03-983F-F44B-898C-3216217882C4}"/>
              </a:ext>
            </a:extLst>
          </p:cNvPr>
          <p:cNvSpPr txBox="1"/>
          <p:nvPr/>
        </p:nvSpPr>
        <p:spPr>
          <a:xfrm>
            <a:off x="10844235" y="5646587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42414-19F8-F442-886C-57ABB5938291}"/>
              </a:ext>
            </a:extLst>
          </p:cNvPr>
          <p:cNvSpPr txBox="1"/>
          <p:nvPr/>
        </p:nvSpPr>
        <p:spPr>
          <a:xfrm>
            <a:off x="10106853" y="527725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Institutions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ADD5DE-8D58-CC4F-B382-60159D2A9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352" y="2891556"/>
            <a:ext cx="2512634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C2387B-1E9B-3C40-A49C-619335F9C5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198" y="1462088"/>
            <a:ext cx="7101527" cy="438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6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en-US"/>
              <a:t>Responses by discipline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C6D03-983F-F44B-898C-3216217882C4}"/>
              </a:ext>
            </a:extLst>
          </p:cNvPr>
          <p:cNvSpPr txBox="1"/>
          <p:nvPr/>
        </p:nvSpPr>
        <p:spPr>
          <a:xfrm>
            <a:off x="10918424" y="5475414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42414-19F8-F442-886C-57ABB5938291}"/>
              </a:ext>
            </a:extLst>
          </p:cNvPr>
          <p:cNvSpPr txBox="1"/>
          <p:nvPr/>
        </p:nvSpPr>
        <p:spPr>
          <a:xfrm>
            <a:off x="10181042" y="510608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All Institutions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A30AA-7DF1-A245-A46E-EE1AE4D04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736" y="1215020"/>
            <a:ext cx="5702300" cy="4775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238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Sensitive data usage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51E47-9459-2B42-8AC1-43688D561D77}"/>
              </a:ext>
            </a:extLst>
          </p:cNvPr>
          <p:cNvSpPr txBox="1"/>
          <p:nvPr/>
        </p:nvSpPr>
        <p:spPr>
          <a:xfrm>
            <a:off x="10918424" y="5475414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N=323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22987C-6C74-944B-833C-74333BC139F7}"/>
              </a:ext>
            </a:extLst>
          </p:cNvPr>
          <p:cNvSpPr txBox="1"/>
          <p:nvPr/>
        </p:nvSpPr>
        <p:spPr>
          <a:xfrm>
            <a:off x="10181042" y="510608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All Institutions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01DB0-9926-D34E-890D-B903425E3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99" y="1462088"/>
            <a:ext cx="7258158" cy="43826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A96C8-55A8-C74A-8F74-87DB8C029627}"/>
              </a:ext>
            </a:extLst>
          </p:cNvPr>
          <p:cNvSpPr txBox="1"/>
          <p:nvPr/>
        </p:nvSpPr>
        <p:spPr>
          <a:xfrm>
            <a:off x="7911757" y="1751918"/>
            <a:ext cx="402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Do you work with private, restricted, sensitive or confidential data?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37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Data Publication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1DB1E-F023-8E43-909C-E9393618909A}"/>
              </a:ext>
            </a:extLst>
          </p:cNvPr>
          <p:cNvSpPr txBox="1"/>
          <p:nvPr/>
        </p:nvSpPr>
        <p:spPr>
          <a:xfrm>
            <a:off x="10918424" y="5475414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N=267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A19617-FB99-E045-BA60-6AA74DDC9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886" y="3466375"/>
            <a:ext cx="2570789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EEA638-2078-9342-B659-6507A00E492E}"/>
              </a:ext>
            </a:extLst>
          </p:cNvPr>
          <p:cNvSpPr txBox="1"/>
          <p:nvPr/>
        </p:nvSpPr>
        <p:spPr>
          <a:xfrm>
            <a:off x="10181042" y="510608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All Institutions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9CA41-83D7-0A4B-BD52-AD90F8F40288}"/>
              </a:ext>
            </a:extLst>
          </p:cNvPr>
          <p:cNvSpPr txBox="1"/>
          <p:nvPr/>
        </p:nvSpPr>
        <p:spPr>
          <a:xfrm>
            <a:off x="7418712" y="1540901"/>
            <a:ext cx="2311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Have you published a dataset?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CBBA6-C232-B244-A4E6-F7BCA1A3B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13" y="1339671"/>
            <a:ext cx="6971570" cy="43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74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199" y="136525"/>
            <a:ext cx="11106873" cy="1325563"/>
          </a:xfrm>
        </p:spPr>
        <p:txBody>
          <a:bodyPr>
            <a:normAutofit/>
          </a:bodyPr>
          <a:lstStyle/>
          <a:p>
            <a:r>
              <a:rPr lang="en-US" dirty="0"/>
              <a:t>Awareness, Usage:</a:t>
            </a:r>
            <a:br>
              <a:rPr lang="en-US" dirty="0"/>
            </a:br>
            <a:r>
              <a:rPr lang="en-US" dirty="0"/>
              <a:t>Data transfer resources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FA71FC-15A2-B14B-81D8-BEECFD651A5E}"/>
              </a:ext>
            </a:extLst>
          </p:cNvPr>
          <p:cNvSpPr txBox="1"/>
          <p:nvPr/>
        </p:nvSpPr>
        <p:spPr>
          <a:xfrm>
            <a:off x="7405650" y="2708889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Responses across all institutions to questions about awareness, use, and satisfaction with various data transfer resources.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431236-6B2A-C341-ABAA-F63829C2E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975326"/>
            <a:ext cx="5926613" cy="337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75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/>
              <a:t>Awareness, Usage, Satisfaction: People with CI knowledge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BB6F61-D8FE-C245-8963-5C62150CD0F2}"/>
              </a:ext>
            </a:extLst>
          </p:cNvPr>
          <p:cNvSpPr txBox="1"/>
          <p:nvPr/>
        </p:nvSpPr>
        <p:spPr>
          <a:xfrm>
            <a:off x="7748739" y="2708889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Responses across all institutions to questions about awareness, use, and satisfaction with various CI support personnel.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F5E229-7D30-F54A-8B7D-3E12658EC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24" y="2043782"/>
            <a:ext cx="6692162" cy="389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5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27237-0F60-A04F-BE23-888306EE3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70" y="862125"/>
            <a:ext cx="8322198" cy="51337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199" y="129453"/>
            <a:ext cx="10515600" cy="1325563"/>
          </a:xfrm>
        </p:spPr>
        <p:txBody>
          <a:bodyPr/>
          <a:lstStyle/>
          <a:p>
            <a:r>
              <a:rPr lang="en-US"/>
              <a:t>Barriers to success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BB248-7CD6-CE42-A88D-812441A8CD39}"/>
              </a:ext>
            </a:extLst>
          </p:cNvPr>
          <p:cNvSpPr txBox="1"/>
          <p:nvPr/>
        </p:nvSpPr>
        <p:spPr>
          <a:xfrm>
            <a:off x="10918424" y="5475414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N=218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9ED08-F44B-9649-A6A6-983D23092ECA}"/>
              </a:ext>
            </a:extLst>
          </p:cNvPr>
          <p:cNvSpPr txBox="1"/>
          <p:nvPr/>
        </p:nvSpPr>
        <p:spPr>
          <a:xfrm>
            <a:off x="10181042" y="510608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All Institutions</a:t>
            </a:r>
          </a:p>
        </p:txBody>
      </p:sp>
    </p:spTree>
    <p:extLst>
      <p:ext uri="{BB962C8B-B14F-4D97-AF65-F5344CB8AC3E}">
        <p14:creationId xmlns:p14="http://schemas.microsoft.com/office/powerpoint/2010/main" val="3434219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F2E3E0-153F-9A44-9828-965B38F5F73E}"/>
              </a:ext>
            </a:extLst>
          </p:cNvPr>
          <p:cNvSpPr txBox="1"/>
          <p:nvPr/>
        </p:nvSpPr>
        <p:spPr>
          <a:xfrm>
            <a:off x="605047" y="1122454"/>
            <a:ext cx="107487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Some of the most fundamental aspects of cyberinfrastructure use are sometimes or always a barrier to successful execution of research data workflows for &gt;70% of respondents.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Access to cyberinfrastructure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Transferring data onto/off of cyberinfrastructure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Satisfaction rates with the workflow-oriented support from RMACC Cyberteam facilitators compared to other forms of user support are remarkably high, about 75% on average, compared to about 5% to 50% for university high performance computing help desks.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Focused efforts to remove basic barriers and bolster workflow facilitation may provide dividends in terms of increasing use of cyberinfrastructure and, ultimately, enhancing research capabilities and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and survey available at: </a:t>
            </a:r>
            <a:r>
              <a:rPr lang="en-US" sz="2000" dirty="0" err="1"/>
              <a:t>osf.io</a:t>
            </a:r>
            <a:r>
              <a:rPr lang="en-US" sz="2000" dirty="0"/>
              <a:t>/g3hjs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Contact: </a:t>
            </a:r>
            <a:r>
              <a:rPr lang="en-US" sz="1600" dirty="0">
                <a:hlinkClick r:id="rId3"/>
              </a:rPr>
              <a:t>Andrew.Monaghan@Colorado.edu</a:t>
            </a:r>
            <a:r>
              <a:rPr lang="en-US" sz="1600" dirty="0"/>
              <a:t>; </a:t>
            </a:r>
            <a:r>
              <a:rPr lang="en-US" sz="1600" dirty="0">
                <a:hlinkClick r:id="rId4"/>
              </a:rPr>
              <a:t>Brett.Milash@Utah.edu</a:t>
            </a:r>
            <a:r>
              <a:rPr lang="en-US" sz="1600" dirty="0"/>
              <a:t>; </a:t>
            </a:r>
            <a:r>
              <a:rPr lang="en-US" sz="1600" dirty="0">
                <a:hlinkClick r:id="rId5"/>
              </a:rPr>
              <a:t>Mara.Sedlins@colostate.edu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1666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153A2-C0E7-314D-B9DA-1ECBBD654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78" y="1293222"/>
            <a:ext cx="4746353" cy="4625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129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F2E3E0-153F-9A44-9828-965B38F5F73E}"/>
              </a:ext>
            </a:extLst>
          </p:cNvPr>
          <p:cNvSpPr txBox="1"/>
          <p:nvPr/>
        </p:nvSpPr>
        <p:spPr>
          <a:xfrm>
            <a:off x="662864" y="1807695"/>
            <a:ext cx="61718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Questions/comments about the methods?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Questions/comments about the results?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might you have done differently?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What’s your favorite pizza topping?</a:t>
            </a:r>
          </a:p>
        </p:txBody>
      </p:sp>
      <p:pic>
        <p:nvPicPr>
          <p:cNvPr id="4" name="Graphic 3" descr="Chat outline">
            <a:extLst>
              <a:ext uri="{FF2B5EF4-FFF2-40B4-BE49-F238E27FC236}">
                <a16:creationId xmlns:a16="http://schemas.microsoft.com/office/drawing/2014/main" id="{EA2712F4-26B4-6C4D-8554-40DB348DB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0977" y="1164147"/>
            <a:ext cx="3380808" cy="338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03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F2E3E0-153F-9A44-9828-965B38F5F73E}"/>
              </a:ext>
            </a:extLst>
          </p:cNvPr>
          <p:cNvSpPr txBox="1"/>
          <p:nvPr/>
        </p:nvSpPr>
        <p:spPr>
          <a:xfrm>
            <a:off x="4122303" y="1680503"/>
            <a:ext cx="74719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Questions with Likert-type scales worked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Participant’s may take liberties with questions involving numbers and units (e.g., ‘Gigabytes’).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checkboxes with caution.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Less is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didn’t pursue reasons for dissatisfaction.</a:t>
            </a:r>
          </a:p>
        </p:txBody>
      </p:sp>
      <p:pic>
        <p:nvPicPr>
          <p:cNvPr id="11" name="Graphic 10" descr="Surprised face outline outline">
            <a:extLst>
              <a:ext uri="{FF2B5EF4-FFF2-40B4-BE49-F238E27FC236}">
                <a16:creationId xmlns:a16="http://schemas.microsoft.com/office/drawing/2014/main" id="{39255EA2-FDCF-574D-9FB8-6831DD4CE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175" y="1576000"/>
            <a:ext cx="3178630" cy="31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98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F074D23-1F27-9C4C-BBF2-33CC76B86A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313" y="502285"/>
            <a:ext cx="4256315" cy="1325563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08FFE7-50A6-9B4B-B7BA-9741F7FBBA8A}"/>
              </a:ext>
            </a:extLst>
          </p:cNvPr>
          <p:cNvSpPr txBox="1"/>
          <p:nvPr/>
        </p:nvSpPr>
        <p:spPr>
          <a:xfrm>
            <a:off x="1319349" y="4180114"/>
            <a:ext cx="3001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50000"/>
                  </a:schemeClr>
                </a:solidFill>
              </a:rPr>
              <a:t>The good…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71956C-36A4-6F45-9B92-B450BD772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9" t="22151" r="18978"/>
          <a:stretch/>
        </p:blipFill>
        <p:spPr>
          <a:xfrm>
            <a:off x="5036703" y="502285"/>
            <a:ext cx="6400800" cy="50405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3157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B7A452-87A1-E443-AA08-026BA7C52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1" t="19968" r="14044" b="18430"/>
          <a:stretch/>
        </p:blipFill>
        <p:spPr>
          <a:xfrm>
            <a:off x="5036703" y="1571503"/>
            <a:ext cx="6400800" cy="37149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id="{1D7BC3D1-7A26-924C-8770-1467335DD9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313" y="502285"/>
            <a:ext cx="4256315" cy="1325563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0C1D5C-9E5F-E848-9B20-95EBB20288A9}"/>
              </a:ext>
            </a:extLst>
          </p:cNvPr>
          <p:cNvSpPr txBox="1"/>
          <p:nvPr/>
        </p:nvSpPr>
        <p:spPr>
          <a:xfrm>
            <a:off x="1319349" y="4180114"/>
            <a:ext cx="2661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50000"/>
                  </a:schemeClr>
                </a:solidFill>
              </a:rPr>
              <a:t>The bad…</a:t>
            </a:r>
          </a:p>
        </p:txBody>
      </p:sp>
    </p:spTree>
    <p:extLst>
      <p:ext uri="{BB962C8B-B14F-4D97-AF65-F5344CB8AC3E}">
        <p14:creationId xmlns:p14="http://schemas.microsoft.com/office/powerpoint/2010/main" val="3703725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348B5A-E86F-B846-8EFF-464A3320C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4" t="17465" r="15480" b="12041"/>
          <a:stretch/>
        </p:blipFill>
        <p:spPr>
          <a:xfrm>
            <a:off x="5036703" y="313509"/>
            <a:ext cx="6400800" cy="5636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482A72F1-7F37-2340-AC87-846000D995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313" y="502285"/>
            <a:ext cx="4256315" cy="1325563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E2C599-E46D-F745-81D8-E211533EB0F8}"/>
              </a:ext>
            </a:extLst>
          </p:cNvPr>
          <p:cNvSpPr txBox="1"/>
          <p:nvPr/>
        </p:nvSpPr>
        <p:spPr>
          <a:xfrm>
            <a:off x="1319349" y="4180114"/>
            <a:ext cx="28039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50000"/>
                  </a:schemeClr>
                </a:solidFill>
              </a:rPr>
              <a:t>The ugly…</a:t>
            </a:r>
          </a:p>
        </p:txBody>
      </p:sp>
    </p:spTree>
    <p:extLst>
      <p:ext uri="{BB962C8B-B14F-4D97-AF65-F5344CB8AC3E}">
        <p14:creationId xmlns:p14="http://schemas.microsoft.com/office/powerpoint/2010/main" val="2651918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15291" y="2286317"/>
            <a:ext cx="9091749" cy="1325563"/>
          </a:xfrm>
        </p:spPr>
        <p:txBody>
          <a:bodyPr/>
          <a:lstStyle/>
          <a:p>
            <a:pPr algn="ctr"/>
            <a:r>
              <a:rPr lang="en-US" dirty="0"/>
              <a:t>Additional Slides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6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199" y="136525"/>
            <a:ext cx="10950975" cy="1325563"/>
          </a:xfrm>
        </p:spPr>
        <p:txBody>
          <a:bodyPr>
            <a:normAutofit fontScale="90000"/>
          </a:bodyPr>
          <a:lstStyle/>
          <a:p>
            <a:r>
              <a:rPr lang="en-US"/>
              <a:t>Awareness, Usage:</a:t>
            </a:r>
            <a:br>
              <a:rPr lang="en-US"/>
            </a:br>
            <a:r>
              <a:rPr lang="en-US"/>
              <a:t>Data archiving and sharing resources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54D8F-EEC7-2B41-B5BC-BA5793517879}"/>
              </a:ext>
            </a:extLst>
          </p:cNvPr>
          <p:cNvSpPr txBox="1"/>
          <p:nvPr/>
        </p:nvSpPr>
        <p:spPr>
          <a:xfrm>
            <a:off x="7748739" y="2708889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Responses across all institutions to questions about awareness, use, and satisfaction with various data archival and sharing resources.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FA53D-A080-3F4E-BEF8-946B9721C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65" y="1893956"/>
            <a:ext cx="6508679" cy="384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61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/>
              <a:t>Awareness, Usage:</a:t>
            </a:r>
            <a:br>
              <a:rPr lang="en-US"/>
            </a:br>
            <a:r>
              <a:rPr lang="en-US"/>
              <a:t>Computing resources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12637D-94C2-6A41-BA98-B4E699CCDCB3}"/>
              </a:ext>
            </a:extLst>
          </p:cNvPr>
          <p:cNvSpPr txBox="1"/>
          <p:nvPr/>
        </p:nvSpPr>
        <p:spPr>
          <a:xfrm>
            <a:off x="7748739" y="2708889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Responses by institution to questions about awareness, use, and satisfaction with various computational resources for data analysis.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B24585-C65B-4044-8077-33D19501D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74" y="2122427"/>
            <a:ext cx="6123662" cy="35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26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F2E3E0-153F-9A44-9828-965B38F5F73E}"/>
              </a:ext>
            </a:extLst>
          </p:cNvPr>
          <p:cNvSpPr txBox="1"/>
          <p:nvPr/>
        </p:nvSpPr>
        <p:spPr>
          <a:xfrm>
            <a:off x="2194560" y="1462088"/>
            <a:ext cx="273504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Survey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Lessons learned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849133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53948" y="2286317"/>
            <a:ext cx="3284104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00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en-US" dirty="0"/>
              <a:t>RMACC Cyberteam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D6E72-8E2C-884D-853C-84C9B91D04F9}"/>
              </a:ext>
            </a:extLst>
          </p:cNvPr>
          <p:cNvSpPr txBox="1"/>
          <p:nvPr/>
        </p:nvSpPr>
        <p:spPr>
          <a:xfrm>
            <a:off x="-1" y="1733390"/>
            <a:ext cx="76678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Rocky Mountain Advanced Computing Consortium (RMACC)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RMACC is a collaboration among academic and research institutions located throughout the intermountain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Mission: widespread effective use of high performance computing.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University of Colorado, Colorado State University, and the University of Utah formed the RMACC “Cyberteam” in 2017 to facilitate </a:t>
            </a:r>
            <a:r>
              <a:rPr lang="en-US" sz="2000" u="sng" dirty="0"/>
              <a:t>cyberinfrastructure </a:t>
            </a:r>
            <a:r>
              <a:rPr lang="en-US" sz="2000" dirty="0"/>
              <a:t>support for RMACC researchers.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D328CB-3DE3-FE48-9860-72C0BCBC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593" y="4250979"/>
            <a:ext cx="3543300" cy="1397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2820C4-0219-AD47-9157-125D6416B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888" y="873226"/>
            <a:ext cx="4170112" cy="316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3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Cyberinfrastructure</a:t>
            </a:r>
          </a:p>
        </p:txBody>
      </p:sp>
      <p:pic>
        <p:nvPicPr>
          <p:cNvPr id="7" name="Picture 6" descr="3D box skeletons">
            <a:extLst>
              <a:ext uri="{FF2B5EF4-FFF2-40B4-BE49-F238E27FC236}">
                <a16:creationId xmlns:a16="http://schemas.microsoft.com/office/drawing/2014/main" id="{ED24BEB0-C0E1-2748-A720-CE9ED48DE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9" r="6532"/>
          <a:stretch/>
        </p:blipFill>
        <p:spPr>
          <a:xfrm>
            <a:off x="838200" y="1825625"/>
            <a:ext cx="5181600" cy="4079229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C836E4-35BD-C14F-B8D9-6F2CF8A86377}"/>
              </a:ext>
            </a:extLst>
          </p:cNvPr>
          <p:cNvSpPr txBox="1"/>
          <p:nvPr/>
        </p:nvSpPr>
        <p:spPr>
          <a:xfrm>
            <a:off x="6172200" y="1825625"/>
            <a:ext cx="5924006" cy="40792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i="1" dirty="0"/>
              <a:t>“Cyberinfrastructure consists of computing systems, data storage systems, advanced instruments and data repositories, visualization environments, and people, all linked together by software and high-performance networks to improve research productivity and enable breakthroughs not otherwise possible.”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i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300" b="1" i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1" i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1" i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i="1" dirty="0"/>
              <a:t>(Craig A. Stewart, Stephen Simms, Beth </a:t>
            </a:r>
            <a:r>
              <a:rPr lang="en-US" sz="1300" i="1" dirty="0" err="1"/>
              <a:t>Plale</a:t>
            </a:r>
            <a:r>
              <a:rPr lang="en-US" sz="1300" i="1" dirty="0"/>
              <a:t>, Matthew Link, David Y. Hancock, and Geoffrey C. Fox. 2010. What is cyberinfrastructure. In Proceedings of the 38th annual ACM SIGUCCS fall conference: navigation and discovery (SIGUCCS '10). ACM, New York, NY, USA, 37-44. DOI=10.1145/1878335.1878347 http://</a:t>
            </a:r>
            <a:r>
              <a:rPr lang="en-US" sz="1300" i="1" dirty="0" err="1"/>
              <a:t>doi.acm.org</a:t>
            </a:r>
            <a:r>
              <a:rPr lang="en-US" sz="1300" i="1" dirty="0"/>
              <a:t>/10.1145/1878335.1878347)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>
          <a:xfrm>
            <a:off x="2931387" y="6356349"/>
            <a:ext cx="8174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60167-4931-47E6-BA6A-407CBD079E4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73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Graphic 5" descr="Clipboard Mixed outline">
            <a:extLst>
              <a:ext uri="{FF2B5EF4-FFF2-40B4-BE49-F238E27FC236}">
                <a16:creationId xmlns:a16="http://schemas.microsoft.com/office/drawing/2014/main" id="{B656973D-1612-1D41-B60E-E1C9B3652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3840" y="1765861"/>
            <a:ext cx="3211088" cy="3211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F1AF9-A162-5649-A707-5818356B0FE2}"/>
              </a:ext>
            </a:extLst>
          </p:cNvPr>
          <p:cNvSpPr txBox="1"/>
          <p:nvPr/>
        </p:nvSpPr>
        <p:spPr>
          <a:xfrm>
            <a:off x="0" y="1733390"/>
            <a:ext cx="72368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RMACC Cyberteam works to enhance cyberinfrastructure-related </a:t>
            </a:r>
            <a:r>
              <a:rPr lang="en-US" sz="2000" i="1" dirty="0"/>
              <a:t>access, engagement and training</a:t>
            </a:r>
            <a:r>
              <a:rPr lang="en-US" sz="2000" dirty="0"/>
              <a:t> among RMACC researchers.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better understand how to meet these objectives, the RMACC Cyberteam recently conducted focus groups and online surveys with RMACC researchers.</a:t>
            </a:r>
          </a:p>
        </p:txBody>
      </p:sp>
    </p:spTree>
    <p:extLst>
      <p:ext uri="{BB962C8B-B14F-4D97-AF65-F5344CB8AC3E}">
        <p14:creationId xmlns:p14="http://schemas.microsoft.com/office/powerpoint/2010/main" val="1804014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15291" y="2286317"/>
            <a:ext cx="9091749" cy="1325563"/>
          </a:xfrm>
        </p:spPr>
        <p:txBody>
          <a:bodyPr/>
          <a:lstStyle/>
          <a:p>
            <a:pPr algn="ctr"/>
            <a:r>
              <a:rPr lang="en-US" dirty="0"/>
              <a:t>Survey Methods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51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5/19/21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Cyberteam survey results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9F1AF9-A162-5649-A707-5818356B0FE2}"/>
              </a:ext>
            </a:extLst>
          </p:cNvPr>
          <p:cNvSpPr txBox="1"/>
          <p:nvPr/>
        </p:nvSpPr>
        <p:spPr>
          <a:xfrm>
            <a:off x="1179812" y="1266146"/>
            <a:ext cx="7236824" cy="461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Institution and research focus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sensitivity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storage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archiving and sharing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transfer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Computing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visualization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Workflows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Software use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Barriers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Interactions with CI staff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84423F-105A-5C4B-BC08-F5902F93C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267" y="631304"/>
            <a:ext cx="2445177" cy="524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9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PC_MOOC_how_to_parallelize" id="{D2326368-328F-9E45-8FB4-8AD806A8553D}" vid="{ECCED491-CD2D-4C49-A7F2-B2207E5FFC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1052</TotalTime>
  <Words>1040</Words>
  <Application>Microsoft Macintosh PowerPoint</Application>
  <PresentationFormat>Widescreen</PresentationFormat>
  <Paragraphs>251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Arial Black</vt:lpstr>
      <vt:lpstr>Calibri</vt:lpstr>
      <vt:lpstr>Office Theme</vt:lpstr>
      <vt:lpstr>PowerPoint Presentation</vt:lpstr>
      <vt:lpstr>Acknowledgements</vt:lpstr>
      <vt:lpstr>Outline</vt:lpstr>
      <vt:lpstr>Overview</vt:lpstr>
      <vt:lpstr>RMACC Cyberteam</vt:lpstr>
      <vt:lpstr>Cyberinfrastructure</vt:lpstr>
      <vt:lpstr>Objectives</vt:lpstr>
      <vt:lpstr>Survey Methods</vt:lpstr>
      <vt:lpstr>Topics covered</vt:lpstr>
      <vt:lpstr>Survey Details</vt:lpstr>
      <vt:lpstr>Survey Results</vt:lpstr>
      <vt:lpstr>Responses by institution</vt:lpstr>
      <vt:lpstr>Responses by discipline</vt:lpstr>
      <vt:lpstr>Sensitive data usage</vt:lpstr>
      <vt:lpstr>Data Publication</vt:lpstr>
      <vt:lpstr>Awareness, Usage: Data transfer resources</vt:lpstr>
      <vt:lpstr>Awareness, Usage, Satisfaction: People with CI knowledge</vt:lpstr>
      <vt:lpstr>Barriers to success</vt:lpstr>
      <vt:lpstr>Summary</vt:lpstr>
      <vt:lpstr>Discussion</vt:lpstr>
      <vt:lpstr>Lessons Learned</vt:lpstr>
      <vt:lpstr>Lessons Learned</vt:lpstr>
      <vt:lpstr>Lessons Learned</vt:lpstr>
      <vt:lpstr>Lessons Learned</vt:lpstr>
      <vt:lpstr>Additional Slides</vt:lpstr>
      <vt:lpstr>Awareness, Usage: Data archiving and sharing resources</vt:lpstr>
      <vt:lpstr>Awareness, Usage: Computing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Shelley Knuth</dc:creator>
  <cp:lastModifiedBy>Andrew Monaghan</cp:lastModifiedBy>
  <cp:revision>33</cp:revision>
  <dcterms:created xsi:type="dcterms:W3CDTF">2019-02-01T23:54:22Z</dcterms:created>
  <dcterms:modified xsi:type="dcterms:W3CDTF">2021-05-19T17:45:09Z</dcterms:modified>
</cp:coreProperties>
</file>